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1449" r:id="rId3"/>
    <p:sldId id="290" r:id="rId4"/>
    <p:sldId id="1453" r:id="rId5"/>
    <p:sldId id="1454" r:id="rId6"/>
    <p:sldId id="1451" r:id="rId7"/>
    <p:sldId id="1448" r:id="rId8"/>
    <p:sldId id="1452" r:id="rId9"/>
    <p:sldId id="257" r:id="rId10"/>
    <p:sldId id="258" r:id="rId11"/>
    <p:sldId id="1455" r:id="rId12"/>
    <p:sldId id="259" r:id="rId13"/>
    <p:sldId id="281" r:id="rId14"/>
    <p:sldId id="283" r:id="rId15"/>
    <p:sldId id="282" r:id="rId16"/>
    <p:sldId id="285" r:id="rId17"/>
    <p:sldId id="261" r:id="rId18"/>
    <p:sldId id="286" r:id="rId19"/>
    <p:sldId id="284" r:id="rId20"/>
    <p:sldId id="287" r:id="rId21"/>
    <p:sldId id="1456" r:id="rId22"/>
    <p:sldId id="262" r:id="rId23"/>
    <p:sldId id="288" r:id="rId24"/>
    <p:sldId id="277" r:id="rId25"/>
    <p:sldId id="275" r:id="rId26"/>
    <p:sldId id="269" r:id="rId27"/>
    <p:sldId id="276" r:id="rId28"/>
    <p:sldId id="289" r:id="rId29"/>
    <p:sldId id="268" r:id="rId30"/>
    <p:sldId id="27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09"/>
    <p:restoredTop sz="94830"/>
  </p:normalViewPr>
  <p:slideViewPr>
    <p:cSldViewPr snapToGrid="0">
      <p:cViewPr varScale="1">
        <p:scale>
          <a:sx n="121" d="100"/>
          <a:sy n="121" d="100"/>
        </p:scale>
        <p:origin x="272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57E40-BF3C-5746-8966-677AECA0B57C}" type="datetimeFigureOut">
              <a:rPr lang="en-US" smtClean="0"/>
              <a:t>1/9/23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1C28F2-03BF-A845-9E11-96FB659F5C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064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28F2-03BF-A845-9E11-96FB659F5C6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36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1C28F2-03BF-A845-9E11-96FB659F5C6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097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96DE7-32AD-F392-1ABE-9A30FDDD3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D84DB-8428-92BF-724E-F3F015E8A4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DC514-3C0F-AC53-33D1-4A84E3F03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4CCE9-86D6-11CC-AFEA-D64268A13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B77A6-832E-D3B0-08EA-7DB8B4A0F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46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6689-A82D-D3B0-E19D-622F7CB08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ECA20E-E779-71F5-5548-B3833996C8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C1CD8-7952-7472-1EF2-4CA0F8E0D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C5F55-5F52-EC64-D043-6CD860E3F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94CC7-32D3-8D92-8A1D-CA9230CF8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0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4CBA64-B29E-85B8-ACC2-D6B8508872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3CFC6-C895-ECCD-4FCE-94F6EBC5E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C4871-BFA3-5B6D-2FEC-0520E612C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2E2D5-7A05-641F-4F57-91AAD8BC0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CC10F-F951-C6BF-2F3F-C4B48E306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5118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BE2E5-D730-D0F7-B52E-38F36FE73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918B3-63CE-0B83-FD74-6B1523CA3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6A079-22A0-18D6-28C4-C4DD8ECA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7127D-3A8C-DAAA-52E8-E4A7AFF91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D9F7B-8F5F-3A07-3C05-CAFBB2FE3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31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CA4B5-2AE6-F27F-DC54-A7F5F9401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9318E-0573-2258-1CB6-9DB9391A7B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D490A-57A9-0048-00F4-DF91B63B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FCA3E-6E88-87F3-0E6E-275440712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8B6803-2E57-6C55-2CB9-023756DA4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57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5DE9-FCF9-3E63-47A2-B61234B1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9B6E5-6195-BD53-358D-19DF38C0C7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95268-B1A8-4C2B-830F-C565346EF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F7F41-3CE9-A0B5-D120-9DDE93C00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3C05A-E8DB-BB6A-91C5-CE255CE27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C44C64-36E7-0D61-9845-19C6B1D9A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08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6340B-35FC-68C8-9C37-D956F1D30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8A0DE0-20A3-CC8D-52AD-F49B3EC16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118FE-F55B-ACE1-1513-EB6A0A9858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FBAE8-0A87-1D4F-A9B7-BFB6BC61ED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E46307-20AE-8488-66F9-B4680D3FF5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C196B-4EDD-9863-F756-D81171C3C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F9658A-DF85-1349-A208-931E01C18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C63769-932C-076F-F328-2DEF407D7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809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04B4D-7C2E-034E-4EEB-C8F00096B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9207C7-01F7-012F-9B3F-E17D0F8B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774283-7698-3B09-015F-40360A6FD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BBE27-9FE3-700F-2694-5FEC9EA0F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07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D8FFD3-4275-1FF9-284E-5FF8217D8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58391C-638F-7D48-A75D-AD3DB90D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17DA5-16C6-7C8F-1BA2-5075593B9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71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A646-BB7D-12E0-0D85-4267A0593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2E2A5-5466-B7C8-EADF-E88E3C814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7339D3-24EE-7E20-BBA6-603475D7F4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B9862-5213-1069-3175-D699B1624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E91F2-37D9-3C23-925F-65D1DCD5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3720F-A3A8-62BB-3936-C22AD3F72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733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0A599-A426-41B3-C4B2-12130C7DB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0EB3BC-AB5E-F8BA-F59A-8CC7F297CA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009C6-0923-35C2-33CB-3B173D68E9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D6054-54BF-DDF4-E75F-4CEFD0AB5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779479-002A-F438-EDB7-90A25C0B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C65FF5-8F9F-0B84-D2E2-DE38A77D6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16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0E7D41-1EB5-CD9D-770C-C346A34E0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D51FDC-51C2-A409-8909-80B85FA1A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008AA-95C6-F83D-9D68-13FC4D6266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7157A-07B2-924D-9C01-F75FC031A6B1}" type="datetimeFigureOut">
              <a:rPr lang="en-US" smtClean="0"/>
              <a:t>1/9/23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47FCEB-ADDE-4F37-35FE-73F43BA29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55CDD8-E9CF-4120-E8EF-16C5BCDCF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A89BC-EBB6-2E4B-A1FC-D1993FBAFB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63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3D6B-968D-8E3C-C22D-61C47B1B5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1212" y="1041400"/>
            <a:ext cx="10067069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Genetics Bootcamp:</a:t>
            </a:r>
            <a:br>
              <a:rPr lang="en-US" dirty="0"/>
            </a:br>
            <a:r>
              <a:rPr lang="en-US" dirty="0"/>
              <a:t>CRISPR screens in mammalian cells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138AE3-9D02-964A-D00B-23C7CB3364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 9, 2023</a:t>
            </a:r>
          </a:p>
        </p:txBody>
      </p:sp>
    </p:spTree>
    <p:extLst>
      <p:ext uri="{BB962C8B-B14F-4D97-AF65-F5344CB8AC3E}">
        <p14:creationId xmlns:p14="http://schemas.microsoft.com/office/powerpoint/2010/main" val="225306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0695B-DBB0-DDB5-CCF8-59EB6ED39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Illumina Sequencing Technology</a:t>
            </a:r>
          </a:p>
        </p:txBody>
      </p:sp>
      <p:pic>
        <p:nvPicPr>
          <p:cNvPr id="1026" name="Picture 2" descr="Next Generation Sequencing in Aquatic Models | IntechOpen">
            <a:extLst>
              <a:ext uri="{FF2B5EF4-FFF2-40B4-BE49-F238E27FC236}">
                <a16:creationId xmlns:a16="http://schemas.microsoft.com/office/drawing/2014/main" id="{BB987CBF-F6B5-2E7B-3DC5-58CA36A5F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5811" y="1690688"/>
            <a:ext cx="6340807" cy="4857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838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1C4EC-7ACF-D8E2-2BD8-EE21438F3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539D0-7B3A-7A47-CAEA-30DED13A5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data can be found at: 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nolanmaier</a:t>
            </a:r>
            <a:r>
              <a:rPr lang="en-US" dirty="0"/>
              <a:t>/2023_GeneticsBootcamp</a:t>
            </a:r>
          </a:p>
        </p:txBody>
      </p:sp>
    </p:spTree>
    <p:extLst>
      <p:ext uri="{BB962C8B-B14F-4D97-AF65-F5344CB8AC3E}">
        <p14:creationId xmlns:p14="http://schemas.microsoft.com/office/powerpoint/2010/main" val="886316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50E-B5BD-DA16-8802-E1EE62AD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210"/>
            <a:ext cx="12192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Processing Step 1: Convert sequence data to sgRNA counts</a:t>
            </a:r>
          </a:p>
        </p:txBody>
      </p:sp>
      <p:pic>
        <p:nvPicPr>
          <p:cNvPr id="28" name="Picture 27" descr="Text&#10;&#10;Description automatically generated with medium confidence">
            <a:extLst>
              <a:ext uri="{FF2B5EF4-FFF2-40B4-BE49-F238E27FC236}">
                <a16:creationId xmlns:a16="http://schemas.microsoft.com/office/drawing/2014/main" id="{ED76B4C0-12C8-1756-3B1C-BEFEDE9F22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097"/>
          <a:stretch/>
        </p:blipFill>
        <p:spPr>
          <a:xfrm>
            <a:off x="342932" y="2282297"/>
            <a:ext cx="9325973" cy="38375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03377D-E0AA-4155-3E55-78B32995DC40}"/>
              </a:ext>
            </a:extLst>
          </p:cNvPr>
          <p:cNvSpPr/>
          <p:nvPr/>
        </p:nvSpPr>
        <p:spPr>
          <a:xfrm>
            <a:off x="350633" y="2283078"/>
            <a:ext cx="9318272" cy="1285622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04769C-75A6-1179-B3AF-B04C811A56BA}"/>
              </a:ext>
            </a:extLst>
          </p:cNvPr>
          <p:cNvSpPr txBox="1"/>
          <p:nvPr/>
        </p:nvSpPr>
        <p:spPr>
          <a:xfrm>
            <a:off x="101600" y="922830"/>
            <a:ext cx="6706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Open </a:t>
            </a:r>
            <a:r>
              <a:rPr lang="en-US" sz="2400" dirty="0" err="1"/>
              <a:t>sample_illumina_data.fastq</a:t>
            </a:r>
            <a:r>
              <a:rPr lang="en-US" sz="2400" dirty="0"/>
              <a:t> using a text editor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34990FD-3B32-DF56-571A-10C6259F80D1}"/>
              </a:ext>
            </a:extLst>
          </p:cNvPr>
          <p:cNvSpPr txBox="1"/>
          <p:nvPr/>
        </p:nvSpPr>
        <p:spPr>
          <a:xfrm>
            <a:off x="2511156" y="1833323"/>
            <a:ext cx="59981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One entry = one read = one molecule in library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55D92D5-A120-B7E8-DAD2-21A53B3FD676}"/>
              </a:ext>
            </a:extLst>
          </p:cNvPr>
          <p:cNvSpPr txBox="1"/>
          <p:nvPr/>
        </p:nvSpPr>
        <p:spPr>
          <a:xfrm>
            <a:off x="9702132" y="219392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Line 1: sequence id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431291D-12E0-AB5B-D3DA-3343B07C47A9}"/>
              </a:ext>
            </a:extLst>
          </p:cNvPr>
          <p:cNvSpPr txBox="1"/>
          <p:nvPr/>
        </p:nvSpPr>
        <p:spPr>
          <a:xfrm>
            <a:off x="9702132" y="2543368"/>
            <a:ext cx="19811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Line 2: base calls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EAAAE3-3D56-6C75-8293-DE208FD8E843}"/>
              </a:ext>
            </a:extLst>
          </p:cNvPr>
          <p:cNvSpPr txBox="1"/>
          <p:nvPr/>
        </p:nvSpPr>
        <p:spPr>
          <a:xfrm>
            <a:off x="9695720" y="2851027"/>
            <a:ext cx="19875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Line 3: separator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01B2F7-6980-84D2-A562-D71F5845EDDF}"/>
              </a:ext>
            </a:extLst>
          </p:cNvPr>
          <p:cNvSpPr txBox="1"/>
          <p:nvPr/>
        </p:nvSpPr>
        <p:spPr>
          <a:xfrm>
            <a:off x="9668905" y="3199368"/>
            <a:ext cx="2357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Line 4: quality scores</a:t>
            </a:r>
          </a:p>
        </p:txBody>
      </p:sp>
    </p:spTree>
    <p:extLst>
      <p:ext uri="{BB962C8B-B14F-4D97-AF65-F5344CB8AC3E}">
        <p14:creationId xmlns:p14="http://schemas.microsoft.com/office/powerpoint/2010/main" val="3326865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50E-B5BD-DA16-8802-E1EE62AD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210"/>
            <a:ext cx="12192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Processing Step 1: Convert sequence data to sgRNA counts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04769C-75A6-1179-B3AF-B04C811A56BA}"/>
              </a:ext>
            </a:extLst>
          </p:cNvPr>
          <p:cNvSpPr txBox="1"/>
          <p:nvPr/>
        </p:nvSpPr>
        <p:spPr>
          <a:xfrm>
            <a:off x="152401" y="1087930"/>
            <a:ext cx="11379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/>
              <a:t>Sequence id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Contents vary by sequencer and software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Usually contains information about the instrument, flow cell, cluster location, and demultiplexing information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E38CF6-6924-FC96-9D2C-B449327F01E1}"/>
              </a:ext>
            </a:extLst>
          </p:cNvPr>
          <p:cNvSpPr txBox="1"/>
          <p:nvPr/>
        </p:nvSpPr>
        <p:spPr>
          <a:xfrm>
            <a:off x="0" y="4118952"/>
            <a:ext cx="12351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u="sng" dirty="0">
                <a:solidFill>
                  <a:srgbClr val="333333"/>
                </a:solidFill>
                <a:effectLst/>
              </a:rPr>
              <a:t>Example format for Illumina sequencers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</a:rPr>
              <a:t>@&lt;instrument&gt;:&lt;run number&gt;:&lt;</a:t>
            </a:r>
            <a:r>
              <a:rPr lang="en-US" b="0" i="0" dirty="0" err="1">
                <a:solidFill>
                  <a:srgbClr val="333333"/>
                </a:solidFill>
                <a:effectLst/>
              </a:rPr>
              <a:t>flowcell</a:t>
            </a:r>
            <a:r>
              <a:rPr lang="en-US" b="0" i="0" dirty="0">
                <a:solidFill>
                  <a:srgbClr val="333333"/>
                </a:solidFill>
                <a:effectLst/>
              </a:rPr>
              <a:t> ID&gt;:&lt;lane&gt;:&lt;tile&gt;:&lt;x-pos&gt;:&lt;y-pos&gt;:&lt;UMI&gt; &lt;read&gt;:&lt;is filtered&gt;:&lt;control number&gt;:&lt;index&gt;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991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50E-B5BD-DA16-8802-E1EE62AD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210"/>
            <a:ext cx="12192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Processing Step 1: Convert sequence data to sgRNA counts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004769C-75A6-1179-B3AF-B04C811A56BA}"/>
              </a:ext>
            </a:extLst>
          </p:cNvPr>
          <p:cNvSpPr txBox="1"/>
          <p:nvPr/>
        </p:nvSpPr>
        <p:spPr>
          <a:xfrm>
            <a:off x="152401" y="1087930"/>
            <a:ext cx="11379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/>
              <a:t>Quality scores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ASCII encoded 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en-US" sz="2800" dirty="0"/>
              <a:t>estimated probability of error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C9F72AC4-FCDB-8AF7-6137-FD0990A6C6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495"/>
          <a:stretch/>
        </p:blipFill>
        <p:spPr bwMode="auto">
          <a:xfrm>
            <a:off x="321180" y="2819984"/>
            <a:ext cx="11305669" cy="3369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4763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50E-B5BD-DA16-8802-E1EE62AD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210"/>
            <a:ext cx="12192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Processing Step 1: Convert sequence data to sgRNA counts</a:t>
            </a:r>
          </a:p>
        </p:txBody>
      </p:sp>
      <p:pic>
        <p:nvPicPr>
          <p:cNvPr id="28" name="Picture 27" descr="Text&#10;&#10;Description automatically generated with medium confidence">
            <a:extLst>
              <a:ext uri="{FF2B5EF4-FFF2-40B4-BE49-F238E27FC236}">
                <a16:creationId xmlns:a16="http://schemas.microsoft.com/office/drawing/2014/main" id="{ED76B4C0-12C8-1756-3B1C-BEFEDE9F22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9309"/>
          <a:stretch/>
        </p:blipFill>
        <p:spPr>
          <a:xfrm>
            <a:off x="602672" y="973137"/>
            <a:ext cx="10986656" cy="1561607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C3CE1C10-43AC-353C-DA6E-6969A630AEE4}"/>
              </a:ext>
            </a:extLst>
          </p:cNvPr>
          <p:cNvGrpSpPr/>
          <p:nvPr/>
        </p:nvGrpSpPr>
        <p:grpSpPr>
          <a:xfrm>
            <a:off x="2476817" y="3429000"/>
            <a:ext cx="6934632" cy="708804"/>
            <a:chOff x="902017" y="4149858"/>
            <a:chExt cx="6934632" cy="708804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DCCC890-08F3-ADE8-C354-AD72802C5765}"/>
                </a:ext>
              </a:extLst>
            </p:cNvPr>
            <p:cNvGrpSpPr/>
            <p:nvPr/>
          </p:nvGrpSpPr>
          <p:grpSpPr>
            <a:xfrm>
              <a:off x="902017" y="4323257"/>
              <a:ext cx="6934632" cy="369333"/>
              <a:chOff x="1487473" y="2924293"/>
              <a:chExt cx="6934632" cy="369333"/>
            </a:xfrm>
          </p:grpSpPr>
          <p:cxnSp>
            <p:nvCxnSpPr>
              <p:cNvPr id="4" name="Straight Connector 3">
                <a:extLst>
                  <a:ext uri="{FF2B5EF4-FFF2-40B4-BE49-F238E27FC236}">
                    <a16:creationId xmlns:a16="http://schemas.microsoft.com/office/drawing/2014/main" id="{75DB69C5-A0BC-4427-0379-44C6438B3F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87473" y="3108960"/>
                <a:ext cx="693463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370581A-6D4F-D053-E89D-7292CEA194AB}"/>
                  </a:ext>
                </a:extLst>
              </p:cNvPr>
              <p:cNvSpPr txBox="1"/>
              <p:nvPr/>
            </p:nvSpPr>
            <p:spPr>
              <a:xfrm>
                <a:off x="1694046" y="2924294"/>
                <a:ext cx="1434164" cy="369332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U6 promoter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84D5CBEC-A96B-AD12-7430-4BEBB61C4875}"/>
                  </a:ext>
                </a:extLst>
              </p:cNvPr>
              <p:cNvSpPr txBox="1"/>
              <p:nvPr/>
            </p:nvSpPr>
            <p:spPr>
              <a:xfrm>
                <a:off x="3128210" y="2924294"/>
                <a:ext cx="808523" cy="369332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sgRNA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F38CD21C-B8C0-9090-24C1-60FBCFB87648}"/>
                  </a:ext>
                </a:extLst>
              </p:cNvPr>
              <p:cNvSpPr txBox="1"/>
              <p:nvPr/>
            </p:nvSpPr>
            <p:spPr>
              <a:xfrm>
                <a:off x="3936732" y="2924294"/>
                <a:ext cx="1636289" cy="369332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/>
                  <a:t>constant region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C7AAA12-5802-C396-1148-A894D9E262FD}"/>
                  </a:ext>
                </a:extLst>
              </p:cNvPr>
              <p:cNvSpPr txBox="1"/>
              <p:nvPr/>
            </p:nvSpPr>
            <p:spPr>
              <a:xfrm>
                <a:off x="5784782" y="2924293"/>
                <a:ext cx="2290814" cy="369332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other vector elements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D9894D6-2F80-8F50-BAE9-310142D4E5AC}"/>
                </a:ext>
              </a:extLst>
            </p:cNvPr>
            <p:cNvGrpSpPr/>
            <p:nvPr/>
          </p:nvGrpSpPr>
          <p:grpSpPr>
            <a:xfrm>
              <a:off x="1817302" y="4149858"/>
              <a:ext cx="731520" cy="137160"/>
              <a:chOff x="2117558" y="2557914"/>
              <a:chExt cx="731520" cy="137160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D3184BD6-98AB-6C70-3C1A-E9731B6483B8}"/>
                  </a:ext>
                </a:extLst>
              </p:cNvPr>
              <p:cNvCxnSpPr/>
              <p:nvPr/>
            </p:nvCxnSpPr>
            <p:spPr>
              <a:xfrm>
                <a:off x="2483318" y="2695074"/>
                <a:ext cx="36576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24B6320-103E-D149-1F7F-77BD706EF585}"/>
                  </a:ext>
                </a:extLst>
              </p:cNvPr>
              <p:cNvCxnSpPr/>
              <p:nvPr/>
            </p:nvCxnSpPr>
            <p:spPr>
              <a:xfrm>
                <a:off x="2803358" y="2649354"/>
                <a:ext cx="45720" cy="457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3BACCC4C-9864-5BAB-3510-644F51E624FE}"/>
                  </a:ext>
                </a:extLst>
              </p:cNvPr>
              <p:cNvCxnSpPr/>
              <p:nvPr/>
            </p:nvCxnSpPr>
            <p:spPr>
              <a:xfrm>
                <a:off x="2117558" y="2557914"/>
                <a:ext cx="365760" cy="13716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13C62B0-B55A-D0AE-4F0E-80370136D245}"/>
                </a:ext>
              </a:extLst>
            </p:cNvPr>
            <p:cNvGrpSpPr/>
            <p:nvPr/>
          </p:nvGrpSpPr>
          <p:grpSpPr>
            <a:xfrm flipH="1" flipV="1">
              <a:off x="3341818" y="4721502"/>
              <a:ext cx="731520" cy="137160"/>
              <a:chOff x="2117558" y="2557914"/>
              <a:chExt cx="731520" cy="137160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F47619C-0640-CE0F-7B26-E87F102F3037}"/>
                  </a:ext>
                </a:extLst>
              </p:cNvPr>
              <p:cNvCxnSpPr/>
              <p:nvPr/>
            </p:nvCxnSpPr>
            <p:spPr>
              <a:xfrm>
                <a:off x="2483318" y="2695074"/>
                <a:ext cx="365760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754B1238-A618-600B-95E6-17D3D4C87A48}"/>
                  </a:ext>
                </a:extLst>
              </p:cNvPr>
              <p:cNvCxnSpPr/>
              <p:nvPr/>
            </p:nvCxnSpPr>
            <p:spPr>
              <a:xfrm>
                <a:off x="2803358" y="2649354"/>
                <a:ext cx="45720" cy="4572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5B5683EE-3523-9160-5B73-4F366D3F6013}"/>
                  </a:ext>
                </a:extLst>
              </p:cNvPr>
              <p:cNvCxnSpPr/>
              <p:nvPr/>
            </p:nvCxnSpPr>
            <p:spPr>
              <a:xfrm>
                <a:off x="2117558" y="2557914"/>
                <a:ext cx="365760" cy="13716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C7E6423C-287D-10D0-85D0-C548E6A65BB8}"/>
              </a:ext>
            </a:extLst>
          </p:cNvPr>
          <p:cNvSpPr/>
          <p:nvPr/>
        </p:nvSpPr>
        <p:spPr>
          <a:xfrm>
            <a:off x="901700" y="1367779"/>
            <a:ext cx="4014918" cy="37212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9204081-784D-D586-F71E-AD9C41D8F85C}"/>
              </a:ext>
            </a:extLst>
          </p:cNvPr>
          <p:cNvSpPr/>
          <p:nvPr/>
        </p:nvSpPr>
        <p:spPr>
          <a:xfrm>
            <a:off x="4916618" y="1367779"/>
            <a:ext cx="5979982" cy="372121"/>
          </a:xfrm>
          <a:prstGeom prst="rect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DCAEBCD-AC28-E44D-7E99-5868FE9E7800}"/>
              </a:ext>
            </a:extLst>
          </p:cNvPr>
          <p:cNvSpPr/>
          <p:nvPr/>
        </p:nvSpPr>
        <p:spPr>
          <a:xfrm>
            <a:off x="675931" y="1367779"/>
            <a:ext cx="225769" cy="372121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661826-A4D2-2036-658F-96243A1FD657}"/>
              </a:ext>
            </a:extLst>
          </p:cNvPr>
          <p:cNvSpPr txBox="1"/>
          <p:nvPr/>
        </p:nvSpPr>
        <p:spPr>
          <a:xfrm>
            <a:off x="406400" y="5490221"/>
            <a:ext cx="11379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/>
              <a:t>All sgRNA sequences in sample are known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2800" b="1" dirty="0"/>
              <a:t>Use lookup table to find the matching sgRNA ID and gene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964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E350E-B5BD-DA16-8802-E1EE62ADB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27210"/>
            <a:ext cx="121920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Data Processing Step 1: Convert sequence data to sgRNA counts</a:t>
            </a:r>
          </a:p>
        </p:txBody>
      </p:sp>
      <p:pic>
        <p:nvPicPr>
          <p:cNvPr id="28" name="Picture 27" descr="Text&#10;&#10;Description automatically generated with medium confidence">
            <a:extLst>
              <a:ext uri="{FF2B5EF4-FFF2-40B4-BE49-F238E27FC236}">
                <a16:creationId xmlns:a16="http://schemas.microsoft.com/office/drawing/2014/main" id="{ED76B4C0-12C8-1756-3B1C-BEFEDE9F22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9309"/>
          <a:stretch/>
        </p:blipFill>
        <p:spPr>
          <a:xfrm>
            <a:off x="602672" y="973137"/>
            <a:ext cx="10986656" cy="1561607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C7E6423C-287D-10D0-85D0-C548E6A65BB8}"/>
              </a:ext>
            </a:extLst>
          </p:cNvPr>
          <p:cNvSpPr/>
          <p:nvPr/>
        </p:nvSpPr>
        <p:spPr>
          <a:xfrm>
            <a:off x="901700" y="1367779"/>
            <a:ext cx="4014918" cy="372121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9204081-784D-D586-F71E-AD9C41D8F85C}"/>
              </a:ext>
            </a:extLst>
          </p:cNvPr>
          <p:cNvSpPr/>
          <p:nvPr/>
        </p:nvSpPr>
        <p:spPr>
          <a:xfrm>
            <a:off x="4916618" y="1367779"/>
            <a:ext cx="5979982" cy="372121"/>
          </a:xfrm>
          <a:prstGeom prst="rect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DCAEBCD-AC28-E44D-7E99-5868FE9E7800}"/>
              </a:ext>
            </a:extLst>
          </p:cNvPr>
          <p:cNvSpPr/>
          <p:nvPr/>
        </p:nvSpPr>
        <p:spPr>
          <a:xfrm>
            <a:off x="675931" y="1367779"/>
            <a:ext cx="225769" cy="372121"/>
          </a:xfrm>
          <a:prstGeom prst="rect">
            <a:avLst/>
          </a:prstGeom>
          <a:noFill/>
          <a:ln w="381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1661826-A4D2-2036-658F-96243A1FD657}"/>
              </a:ext>
            </a:extLst>
          </p:cNvPr>
          <p:cNvSpPr txBox="1"/>
          <p:nvPr/>
        </p:nvSpPr>
        <p:spPr>
          <a:xfrm>
            <a:off x="4235076" y="3307976"/>
            <a:ext cx="37218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Try it yourself!</a:t>
            </a:r>
          </a:p>
          <a:p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F8F8D1-6715-3250-761A-115D9C8D6620}"/>
              </a:ext>
            </a:extLst>
          </p:cNvPr>
          <p:cNvSpPr txBox="1"/>
          <p:nvPr/>
        </p:nvSpPr>
        <p:spPr>
          <a:xfrm>
            <a:off x="1048235" y="4597669"/>
            <a:ext cx="9588389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sgRNAs do the first 5 reads in the </a:t>
            </a:r>
            <a:r>
              <a:rPr lang="en-US" sz="2400" dirty="0" err="1"/>
              <a:t>FastQ</a:t>
            </a:r>
            <a:r>
              <a:rPr lang="en-US" sz="2400" dirty="0"/>
              <a:t> file correspond to?</a:t>
            </a:r>
          </a:p>
          <a:p>
            <a:r>
              <a:rPr lang="en-US" sz="2400" dirty="0"/>
              <a:t>Use hCRISPRiv2_sgRNA_list.xlsx as your lookup table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3913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 animBg="1"/>
      <p:bldP spid="6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4903C59-96CE-3883-5896-55BE35A53D1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00" t="29025" b="28083"/>
          <a:stretch/>
        </p:blipFill>
        <p:spPr>
          <a:xfrm>
            <a:off x="486943" y="2219602"/>
            <a:ext cx="4649094" cy="1913323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D09EC74-500C-A86E-B1FE-49EDA8B14FF8}"/>
              </a:ext>
            </a:extLst>
          </p:cNvPr>
          <p:cNvGrpSpPr/>
          <p:nvPr/>
        </p:nvGrpSpPr>
        <p:grpSpPr>
          <a:xfrm>
            <a:off x="486943" y="4794891"/>
            <a:ext cx="4649093" cy="690140"/>
            <a:chOff x="3634181" y="4116358"/>
            <a:chExt cx="4649093" cy="69014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4A43F82-FF6F-6A2E-0425-6F962D988995}"/>
                </a:ext>
              </a:extLst>
            </p:cNvPr>
            <p:cNvSpPr txBox="1"/>
            <p:nvPr/>
          </p:nvSpPr>
          <p:spPr>
            <a:xfrm>
              <a:off x="3634181" y="4276762"/>
              <a:ext cx="46490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sgRNA phenotype = log</a:t>
              </a:r>
              <a:r>
                <a:rPr lang="en-US" baseline="-25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(                            )</a:t>
              </a:r>
              <a:endParaRPr lang="en-US" baseline="-25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8AE7B35-67BB-765F-8AB0-CE8BE21A2E3F}"/>
                </a:ext>
              </a:extLst>
            </p:cNvPr>
            <p:cNvSpPr txBox="1"/>
            <p:nvPr/>
          </p:nvSpPr>
          <p:spPr>
            <a:xfrm>
              <a:off x="6284500" y="4116358"/>
              <a:ext cx="1813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>
                  <a:latin typeface="Arial" panose="020B0604020202020204" pitchFamily="34" charset="0"/>
                  <a:cs typeface="Arial" panose="020B0604020202020204" pitchFamily="34" charset="0"/>
                </a:rPr>
                <a:t>counts endpoint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60C3C2-840F-4457-3ADD-485239ECC64E}"/>
                </a:ext>
              </a:extLst>
            </p:cNvPr>
            <p:cNvCxnSpPr/>
            <p:nvPr/>
          </p:nvCxnSpPr>
          <p:spPr>
            <a:xfrm>
              <a:off x="6329756" y="4461428"/>
              <a:ext cx="168470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1DBC8EC-37A2-F514-4989-5E567A47AAEB}"/>
                </a:ext>
              </a:extLst>
            </p:cNvPr>
            <p:cNvSpPr txBox="1"/>
            <p:nvPr/>
          </p:nvSpPr>
          <p:spPr>
            <a:xfrm>
              <a:off x="6404481" y="4437166"/>
              <a:ext cx="1377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counts start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2D725D9-597A-9FF5-A073-1A246483D3E6}"/>
              </a:ext>
            </a:extLst>
          </p:cNvPr>
          <p:cNvSpPr txBox="1"/>
          <p:nvPr/>
        </p:nvSpPr>
        <p:spPr>
          <a:xfrm>
            <a:off x="719188" y="1256375"/>
            <a:ext cx="3156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sgRNA phenotype score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FEDFA63-D7A4-B106-AEBB-008AD9C1ED0A}"/>
              </a:ext>
            </a:extLst>
          </p:cNvPr>
          <p:cNvSpPr txBox="1">
            <a:spLocks/>
          </p:cNvSpPr>
          <p:nvPr/>
        </p:nvSpPr>
        <p:spPr>
          <a:xfrm>
            <a:off x="1824600" y="0"/>
            <a:ext cx="854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Data Processing Step 2: Calculate sgRNA and gene level phenotypes</a:t>
            </a:r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8E43D907-2058-6D36-63C2-69157B7950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391" b="38671"/>
          <a:stretch/>
        </p:blipFill>
        <p:spPr>
          <a:xfrm>
            <a:off x="6932427" y="1831472"/>
            <a:ext cx="4504151" cy="460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3883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4A43F82-FF6F-6A2E-0425-6F962D988995}"/>
              </a:ext>
            </a:extLst>
          </p:cNvPr>
          <p:cNvSpPr txBox="1"/>
          <p:nvPr/>
        </p:nvSpPr>
        <p:spPr>
          <a:xfrm>
            <a:off x="3875630" y="2007156"/>
            <a:ext cx="4649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sgRNA phenotype = log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                            )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AE7B35-67BB-765F-8AB0-CE8BE21A2E3F}"/>
              </a:ext>
            </a:extLst>
          </p:cNvPr>
          <p:cNvSpPr txBox="1"/>
          <p:nvPr/>
        </p:nvSpPr>
        <p:spPr>
          <a:xfrm>
            <a:off x="6525949" y="1846752"/>
            <a:ext cx="1813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counts endpoint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60C3C2-840F-4457-3ADD-485239ECC64E}"/>
              </a:ext>
            </a:extLst>
          </p:cNvPr>
          <p:cNvCxnSpPr/>
          <p:nvPr/>
        </p:nvCxnSpPr>
        <p:spPr>
          <a:xfrm>
            <a:off x="6571205" y="2191822"/>
            <a:ext cx="168470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1A0D5C6-B35F-9AD5-54DD-770463F8E630}"/>
              </a:ext>
            </a:extLst>
          </p:cNvPr>
          <p:cNvGrpSpPr/>
          <p:nvPr/>
        </p:nvGrpSpPr>
        <p:grpSpPr>
          <a:xfrm>
            <a:off x="1724250" y="4697523"/>
            <a:ext cx="4140200" cy="1027780"/>
            <a:chOff x="136525" y="4012128"/>
            <a:chExt cx="4140200" cy="102778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727AF0D-9217-D2BA-2300-C53153C0DC85}"/>
                </a:ext>
              </a:extLst>
            </p:cNvPr>
            <p:cNvSpPr txBox="1"/>
            <p:nvPr/>
          </p:nvSpPr>
          <p:spPr>
            <a:xfrm>
              <a:off x="136525" y="4301244"/>
              <a:ext cx="4140200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sgGeneA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GGGCGGCTAGAAGGTGACCG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500</a:t>
              </a:r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sgGeneB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GCTGTCCAGGAGGGGCGTGT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750</a:t>
              </a:r>
              <a:endParaRPr lang="en-US" sz="12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sgGeneC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GTGCACACGGCAGTAGAAAA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800</a:t>
              </a:r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0FFC649-929E-2CCF-1E3E-7EEDB1C0F004}"/>
                </a:ext>
              </a:extLst>
            </p:cNvPr>
            <p:cNvSpPr txBox="1"/>
            <p:nvPr/>
          </p:nvSpPr>
          <p:spPr>
            <a:xfrm>
              <a:off x="136525" y="4012128"/>
              <a:ext cx="5854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start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0EE04C3-A9E8-34E1-568D-2B66C7036499}"/>
              </a:ext>
            </a:extLst>
          </p:cNvPr>
          <p:cNvGrpSpPr/>
          <p:nvPr/>
        </p:nvGrpSpPr>
        <p:grpSpPr>
          <a:xfrm>
            <a:off x="6454623" y="4697598"/>
            <a:ext cx="4140200" cy="1027780"/>
            <a:chOff x="5318125" y="1383162"/>
            <a:chExt cx="4140200" cy="1027780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92D5D2A-FE82-65F0-C3DD-6CCEB9B8C28D}"/>
                </a:ext>
              </a:extLst>
            </p:cNvPr>
            <p:cNvSpPr txBox="1"/>
            <p:nvPr/>
          </p:nvSpPr>
          <p:spPr>
            <a:xfrm>
              <a:off x="5318125" y="1672278"/>
              <a:ext cx="4140200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sgGeneA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GGGCGGCTAGAAGGTGACCG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100</a:t>
              </a:r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sgGeneB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GCTGTCCAGGAGGGGCGTGT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750</a:t>
              </a:r>
              <a:endParaRPr lang="en-US" sz="12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dirty="0" err="1">
                  <a:latin typeface="Arial" panose="020B0604020202020204" pitchFamily="34" charset="0"/>
                  <a:cs typeface="Arial" panose="020B0604020202020204" pitchFamily="34" charset="0"/>
                </a:rPr>
                <a:t>sgGeneC</a:t>
              </a:r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	</a:t>
              </a:r>
              <a:r>
                <a:rPr lang="en-US" sz="1400" dirty="0">
                  <a:latin typeface="Courier New" panose="02070309020205020404" pitchFamily="49" charset="0"/>
                  <a:cs typeface="Courier New" panose="02070309020205020404" pitchFamily="49" charset="0"/>
                </a:rPr>
                <a:t>GTGCACACGGCAGTAGAAAA   </a:t>
              </a:r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900</a:t>
              </a:r>
              <a:endParaRPr lang="en-US" sz="1400" dirty="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54CE46C-3D5F-3DFB-9614-523F1C859DB6}"/>
                </a:ext>
              </a:extLst>
            </p:cNvPr>
            <p:cNvSpPr txBox="1"/>
            <p:nvPr/>
          </p:nvSpPr>
          <p:spPr>
            <a:xfrm>
              <a:off x="5318125" y="1383162"/>
              <a:ext cx="9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endpoint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1DBC8EC-37A2-F514-4989-5E567A47AAEB}"/>
              </a:ext>
            </a:extLst>
          </p:cNvPr>
          <p:cNvSpPr txBox="1"/>
          <p:nvPr/>
        </p:nvSpPr>
        <p:spPr>
          <a:xfrm>
            <a:off x="6645930" y="216756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counts start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D725D9-597A-9FF5-A073-1A246483D3E6}"/>
              </a:ext>
            </a:extLst>
          </p:cNvPr>
          <p:cNvSpPr txBox="1"/>
          <p:nvPr/>
        </p:nvSpPr>
        <p:spPr>
          <a:xfrm>
            <a:off x="719188" y="1256375"/>
            <a:ext cx="31564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sgRNA phenotype score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FEDFA63-D7A4-B106-AEBB-008AD9C1ED0A}"/>
              </a:ext>
            </a:extLst>
          </p:cNvPr>
          <p:cNvSpPr txBox="1">
            <a:spLocks/>
          </p:cNvSpPr>
          <p:nvPr/>
        </p:nvSpPr>
        <p:spPr>
          <a:xfrm>
            <a:off x="1824600" y="0"/>
            <a:ext cx="854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Data Processing Step 2: Calculate sgRNA and gene level phenotypes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F76414-EEB9-1702-21F0-F13EF4A72191}"/>
              </a:ext>
            </a:extLst>
          </p:cNvPr>
          <p:cNvSpPr txBox="1"/>
          <p:nvPr/>
        </p:nvSpPr>
        <p:spPr>
          <a:xfrm>
            <a:off x="4235076" y="2800427"/>
            <a:ext cx="37218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Try it yourself!</a:t>
            </a:r>
          </a:p>
          <a:p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9B961-BB3F-8D56-6A78-14C12B20FE95}"/>
              </a:ext>
            </a:extLst>
          </p:cNvPr>
          <p:cNvSpPr txBox="1"/>
          <p:nvPr/>
        </p:nvSpPr>
        <p:spPr>
          <a:xfrm>
            <a:off x="2137604" y="3558825"/>
            <a:ext cx="95883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are the phenotype scores of the three sgRNAs below?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64490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4A43F82-FF6F-6A2E-0425-6F962D988995}"/>
              </a:ext>
            </a:extLst>
          </p:cNvPr>
          <p:cNvSpPr txBox="1"/>
          <p:nvPr/>
        </p:nvSpPr>
        <p:spPr>
          <a:xfrm>
            <a:off x="302051" y="1393646"/>
            <a:ext cx="1177219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gene phenotype score = average of 3 strongest sgRNAs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Mann-Whitney p-value = comparison of gene-specific sgRNA phenotype 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							vs non-targeting control sgRNA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9F26D379-FC88-1900-A505-885A1AF504A5}"/>
              </a:ext>
            </a:extLst>
          </p:cNvPr>
          <p:cNvSpPr txBox="1">
            <a:spLocks/>
          </p:cNvSpPr>
          <p:nvPr/>
        </p:nvSpPr>
        <p:spPr>
          <a:xfrm>
            <a:off x="1824600" y="0"/>
            <a:ext cx="854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Data Processing Step 2: Calculate sgRNA and gene level phenotypes</a:t>
            </a:r>
          </a:p>
        </p:txBody>
      </p:sp>
      <p:pic>
        <p:nvPicPr>
          <p:cNvPr id="3" name="Picture 2" descr="Diagram, engineering drawing, schematic&#10;&#10;Description automatically generated">
            <a:extLst>
              <a:ext uri="{FF2B5EF4-FFF2-40B4-BE49-F238E27FC236}">
                <a16:creationId xmlns:a16="http://schemas.microsoft.com/office/drawing/2014/main" id="{1FE779AA-C915-5C71-4CB0-044D29666A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35814" r="3758" b="34263"/>
          <a:stretch/>
        </p:blipFill>
        <p:spPr>
          <a:xfrm>
            <a:off x="636978" y="2783064"/>
            <a:ext cx="4923850" cy="403240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6223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59B4-4196-2EE0-B9FE-5FE7504C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E84E-1FEE-1A56-B655-8883FEB1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Cells expressing CRISPR effector</a:t>
            </a:r>
          </a:p>
          <a:p>
            <a:pPr lvl="1"/>
            <a:r>
              <a:rPr lang="en-US" dirty="0"/>
              <a:t>CRISPR cutting, </a:t>
            </a:r>
            <a:r>
              <a:rPr lang="en-US" dirty="0" err="1"/>
              <a:t>CRISPRi</a:t>
            </a:r>
            <a:r>
              <a:rPr lang="en-US" dirty="0"/>
              <a:t>, </a:t>
            </a:r>
            <a:r>
              <a:rPr lang="en-US" dirty="0" err="1"/>
              <a:t>CRISPRa</a:t>
            </a:r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6C43489-7F54-B219-1F8B-E27ECCB336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15" r="71525" b="34491"/>
          <a:stretch/>
        </p:blipFill>
        <p:spPr>
          <a:xfrm>
            <a:off x="6638260" y="1921318"/>
            <a:ext cx="2346251" cy="232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6165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F26D379-FC88-1900-A505-885A1AF504A5}"/>
              </a:ext>
            </a:extLst>
          </p:cNvPr>
          <p:cNvSpPr txBox="1">
            <a:spLocks/>
          </p:cNvSpPr>
          <p:nvPr/>
        </p:nvSpPr>
        <p:spPr>
          <a:xfrm>
            <a:off x="1824600" y="0"/>
            <a:ext cx="854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Data Processing Step 2: Calculate sgRNA and gene level phenotypes</a:t>
            </a:r>
          </a:p>
        </p:txBody>
      </p:sp>
      <p:pic>
        <p:nvPicPr>
          <p:cNvPr id="2" name="Picture 1" descr="Table&#10;&#10;Description automatically generated">
            <a:extLst>
              <a:ext uri="{FF2B5EF4-FFF2-40B4-BE49-F238E27FC236}">
                <a16:creationId xmlns:a16="http://schemas.microsoft.com/office/drawing/2014/main" id="{933CC883-3337-DC30-D862-F2C8C89C2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148" y="1654180"/>
            <a:ext cx="8364279" cy="52038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7FD7881-4D94-A1A4-9C0E-598C28098B62}"/>
              </a:ext>
            </a:extLst>
          </p:cNvPr>
          <p:cNvSpPr txBox="1"/>
          <p:nvPr/>
        </p:nvSpPr>
        <p:spPr>
          <a:xfrm>
            <a:off x="987463" y="1207904"/>
            <a:ext cx="958838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</a:t>
            </a:r>
            <a:r>
              <a:rPr lang="en-US" sz="2400" dirty="0" err="1"/>
              <a:t>screendata_growth.csv</a:t>
            </a:r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060954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F26D379-FC88-1900-A505-885A1AF504A5}"/>
              </a:ext>
            </a:extLst>
          </p:cNvPr>
          <p:cNvSpPr txBox="1">
            <a:spLocks/>
          </p:cNvSpPr>
          <p:nvPr/>
        </p:nvSpPr>
        <p:spPr>
          <a:xfrm>
            <a:off x="4352647" y="161364"/>
            <a:ext cx="85428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Data Processing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FD7881-4D94-A1A4-9C0E-598C28098B62}"/>
              </a:ext>
            </a:extLst>
          </p:cNvPr>
          <p:cNvSpPr txBox="1"/>
          <p:nvPr/>
        </p:nvSpPr>
        <p:spPr>
          <a:xfrm>
            <a:off x="2278380" y="2794465"/>
            <a:ext cx="958838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 one actually does this by hand.</a:t>
            </a:r>
          </a:p>
          <a:p>
            <a:r>
              <a:rPr lang="en-US" sz="2400" dirty="0"/>
              <a:t>Many automated scripts exist for processing sgRNA count data.</a:t>
            </a:r>
          </a:p>
          <a:p>
            <a:r>
              <a:rPr lang="en-US" sz="2400" dirty="0"/>
              <a:t>Example python scripts can be found at:</a:t>
            </a:r>
          </a:p>
          <a:p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mhorlbeck</a:t>
            </a:r>
            <a:r>
              <a:rPr lang="en-US" sz="2400" dirty="0"/>
              <a:t>/</a:t>
            </a:r>
            <a:r>
              <a:rPr lang="en-US" sz="2400" dirty="0" err="1"/>
              <a:t>ScreenProcessing</a:t>
            </a:r>
            <a:endParaRPr lang="en-US" sz="2400" dirty="0"/>
          </a:p>
          <a:p>
            <a:endParaRPr lang="en-US" sz="24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41418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15B81-3888-370E-9C6E-7FDB606E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522"/>
            <a:ext cx="10515600" cy="1325563"/>
          </a:xfrm>
        </p:spPr>
        <p:txBody>
          <a:bodyPr/>
          <a:lstStyle/>
          <a:p>
            <a:r>
              <a:rPr lang="en-US" dirty="0"/>
              <a:t>Data Exploration Part 1: Growth screen</a:t>
            </a:r>
          </a:p>
        </p:txBody>
      </p:sp>
      <p:pic>
        <p:nvPicPr>
          <p:cNvPr id="11" name="Picture 10" descr="Diagram, timeline&#10;&#10;Description automatically generated">
            <a:extLst>
              <a:ext uri="{FF2B5EF4-FFF2-40B4-BE49-F238E27FC236}">
                <a16:creationId xmlns:a16="http://schemas.microsoft.com/office/drawing/2014/main" id="{1D87E9AB-27F9-CA68-9C40-C9564B0DD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056" y="1570107"/>
            <a:ext cx="7772400" cy="45005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521BF03-51A3-C13E-0201-0B643683FCF0}"/>
              </a:ext>
            </a:extLst>
          </p:cNvPr>
          <p:cNvSpPr txBox="1"/>
          <p:nvPr/>
        </p:nvSpPr>
        <p:spPr>
          <a:xfrm>
            <a:off x="7829926" y="6460317"/>
            <a:ext cx="442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from: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Horlbeck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</a:t>
            </a:r>
            <a:r>
              <a:rPr kumimoji="0" lang="en-US" sz="180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eLife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e19760</a:t>
            </a:r>
          </a:p>
        </p:txBody>
      </p:sp>
    </p:spTree>
    <p:extLst>
      <p:ext uri="{BB962C8B-B14F-4D97-AF65-F5344CB8AC3E}">
        <p14:creationId xmlns:p14="http://schemas.microsoft.com/office/powerpoint/2010/main" val="2050724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15B81-3888-370E-9C6E-7FDB606E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4522"/>
            <a:ext cx="10515600" cy="1325563"/>
          </a:xfrm>
        </p:spPr>
        <p:txBody>
          <a:bodyPr/>
          <a:lstStyle/>
          <a:p>
            <a:r>
              <a:rPr lang="en-US" dirty="0"/>
              <a:t>Data Exploration Part 1: Growth screen</a:t>
            </a:r>
          </a:p>
        </p:txBody>
      </p:sp>
      <p:pic>
        <p:nvPicPr>
          <p:cNvPr id="11" name="Picture 10" descr="Diagram, timeline&#10;&#10;Description automatically generated">
            <a:extLst>
              <a:ext uri="{FF2B5EF4-FFF2-40B4-BE49-F238E27FC236}">
                <a16:creationId xmlns:a16="http://schemas.microsoft.com/office/drawing/2014/main" id="{1D87E9AB-27F9-CA68-9C40-C9564B0DD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102" y="1450085"/>
            <a:ext cx="5239278" cy="30337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53C2D0-2EFC-84B5-91BB-6360FA19CEF8}"/>
              </a:ext>
            </a:extLst>
          </p:cNvPr>
          <p:cNvSpPr txBox="1"/>
          <p:nvPr/>
        </p:nvSpPr>
        <p:spPr>
          <a:xfrm>
            <a:off x="4235076" y="4670666"/>
            <a:ext cx="37218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Try it yourself!</a:t>
            </a:r>
          </a:p>
          <a:p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A8B39B-69A3-4296-D9DA-F8178285DAD1}"/>
              </a:ext>
            </a:extLst>
          </p:cNvPr>
          <p:cNvSpPr txBox="1"/>
          <p:nvPr/>
        </p:nvSpPr>
        <p:spPr>
          <a:xfrm>
            <a:off x="2418657" y="5497562"/>
            <a:ext cx="95883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the </a:t>
            </a:r>
            <a:r>
              <a:rPr lang="en-US" sz="2400" dirty="0" err="1"/>
              <a:t>CRISPR_screen_analysis.ipynb</a:t>
            </a:r>
            <a:r>
              <a:rPr lang="en-US" sz="2400" dirty="0"/>
              <a:t>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  <a:p>
            <a:r>
              <a:rPr lang="en-US" sz="2400" dirty="0"/>
              <a:t>There is a Binder link at the bottom of the </a:t>
            </a:r>
            <a:r>
              <a:rPr lang="en-US" sz="2400" dirty="0" err="1"/>
              <a:t>Github</a:t>
            </a:r>
            <a:r>
              <a:rPr lang="en-US" sz="2400" dirty="0"/>
              <a:t> repo:</a:t>
            </a:r>
          </a:p>
          <a:p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nolanmaier</a:t>
            </a:r>
            <a:r>
              <a:rPr lang="en-US" sz="2400" dirty="0"/>
              <a:t>/2023_GeneticsBootcamp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413946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A8C63-B089-096D-BE12-662E29C99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8547"/>
            <a:ext cx="10515600" cy="4351338"/>
          </a:xfrm>
        </p:spPr>
        <p:txBody>
          <a:bodyPr/>
          <a:lstStyle/>
          <a:p>
            <a:r>
              <a:rPr lang="en-US" dirty="0"/>
              <a:t>Main Takeaways:</a:t>
            </a:r>
          </a:p>
          <a:p>
            <a:pPr lvl="1"/>
            <a:r>
              <a:rPr lang="en-US" dirty="0"/>
              <a:t>Essential genes (e.g. ribosomes) are major hits in growth screens</a:t>
            </a:r>
          </a:p>
          <a:p>
            <a:pPr lvl="1"/>
            <a:r>
              <a:rPr lang="en-US" dirty="0"/>
              <a:t>Comparing essential genes across cell lines can reveal cell-type specific essential genes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9581C8-FF0A-92C0-917C-8849761C9324}"/>
              </a:ext>
            </a:extLst>
          </p:cNvPr>
          <p:cNvSpPr txBox="1">
            <a:spLocks/>
          </p:cNvSpPr>
          <p:nvPr/>
        </p:nvSpPr>
        <p:spPr>
          <a:xfrm>
            <a:off x="838200" y="1245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Data Exploration Part 1: Growth screen</a:t>
            </a:r>
            <a:endParaRPr lang="en-US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5657083-4330-BAD8-BA73-A0EDF3EF9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916" y="3145623"/>
            <a:ext cx="9252387" cy="3712377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93714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4DCF-399C-5072-96D8-502C94C11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Data Exploration Part 2: Chemical-genetic screen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1A2543-E0E0-65B5-9A85-8A71AB352103}"/>
              </a:ext>
            </a:extLst>
          </p:cNvPr>
          <p:cNvSpPr txBox="1"/>
          <p:nvPr/>
        </p:nvSpPr>
        <p:spPr>
          <a:xfrm>
            <a:off x="4305354" y="6461035"/>
            <a:ext cx="7886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Giaever et al.,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Nat. Genet.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1999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647;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Lum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Cell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2004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116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121; and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BA7C37-2E8F-9DE2-3F92-BBE9D42825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8053" y="2633782"/>
            <a:ext cx="8347609" cy="3386962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C7ADA19-32A7-0AFA-E62D-80657B69CE2A}"/>
              </a:ext>
            </a:extLst>
          </p:cNvPr>
          <p:cNvCxnSpPr/>
          <p:nvPr/>
        </p:nvCxnSpPr>
        <p:spPr>
          <a:xfrm flipH="1" flipV="1">
            <a:off x="8897059" y="5415895"/>
            <a:ext cx="123709" cy="47813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0EB9C2E-EE5D-05BF-9C9A-FD35AF65E20D}"/>
              </a:ext>
            </a:extLst>
          </p:cNvPr>
          <p:cNvSpPr txBox="1"/>
          <p:nvPr/>
        </p:nvSpPr>
        <p:spPr>
          <a:xfrm>
            <a:off x="8113711" y="5789911"/>
            <a:ext cx="20302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putative target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99C03E-AF04-3E9E-933A-D8D9727CFBA4}"/>
              </a:ext>
            </a:extLst>
          </p:cNvPr>
          <p:cNvSpPr/>
          <p:nvPr/>
        </p:nvSpPr>
        <p:spPr>
          <a:xfrm>
            <a:off x="1455776" y="1249832"/>
            <a:ext cx="86552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Chemical-genetic screening = systematic measurements of drug sensitivity of strains with perturbed gene expression (e.g. deletion or overexpression) </a:t>
            </a:r>
          </a:p>
        </p:txBody>
      </p:sp>
    </p:spTree>
    <p:extLst>
      <p:ext uri="{BB962C8B-B14F-4D97-AF65-F5344CB8AC3E}">
        <p14:creationId xmlns:p14="http://schemas.microsoft.com/office/powerpoint/2010/main" val="361552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CB863F5-D989-0225-4941-964C4A38AC6D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/>
              <a:t>Data Exploration Part 2: Chemical-genetic screen</a:t>
            </a:r>
            <a:endParaRPr lang="en-US" sz="4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80D779E-A0FD-5910-EA76-57D25F92E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5950" y="2531180"/>
            <a:ext cx="8420100" cy="3571014"/>
          </a:xfrm>
        </p:spPr>
        <p:txBody>
          <a:bodyPr>
            <a:normAutofit/>
          </a:bodyPr>
          <a:lstStyle/>
          <a:p>
            <a:r>
              <a:rPr lang="en-US" sz="2400" dirty="0"/>
              <a:t>first reported in 2005, kills many types of cancer cell lines</a:t>
            </a:r>
          </a:p>
          <a:p>
            <a:r>
              <a:rPr lang="en-US" sz="2400" dirty="0"/>
              <a:t>causes G2/M arrest, apoptosis</a:t>
            </a:r>
          </a:p>
          <a:p>
            <a:r>
              <a:rPr lang="en-US" sz="2400" dirty="0"/>
              <a:t>was in phase III clinical trials for myelodysplastic syndrome and other cancers</a:t>
            </a:r>
          </a:p>
          <a:p>
            <a:endParaRPr lang="en-US" sz="2400" dirty="0"/>
          </a:p>
          <a:p>
            <a:r>
              <a:rPr lang="en-US" sz="2400" dirty="0"/>
              <a:t>but molecular target and mechanism of action unclear</a:t>
            </a:r>
          </a:p>
          <a:p>
            <a:r>
              <a:rPr lang="en-US" sz="2400" dirty="0"/>
              <a:t>proposed to inhibit polo-like kinase 1 (PLK1), PI3 kinase, or Ras signaling, but claims are controversial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E6D82B-5C0D-EF60-B131-05E67D84C6B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2917" y="1205617"/>
            <a:ext cx="3542400" cy="10230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8CC3E6-A610-83AA-6E7E-B763F5E3499B}"/>
              </a:ext>
            </a:extLst>
          </p:cNvPr>
          <p:cNvSpPr txBox="1"/>
          <p:nvPr/>
        </p:nvSpPr>
        <p:spPr>
          <a:xfrm>
            <a:off x="3735313" y="1383334"/>
            <a:ext cx="15119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Rigosertib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Estybon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 01910.Na)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418E3F-4AF1-A320-A48C-52BD672BC579}"/>
              </a:ext>
            </a:extLst>
          </p:cNvPr>
          <p:cNvSpPr txBox="1"/>
          <p:nvPr/>
        </p:nvSpPr>
        <p:spPr>
          <a:xfrm>
            <a:off x="4042910" y="6488668"/>
            <a:ext cx="8149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Gumireddy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Cancer Cell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2005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275;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Athuluri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-Divakar et al.,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Cell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165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643</a:t>
            </a:r>
          </a:p>
        </p:txBody>
      </p:sp>
    </p:spTree>
    <p:extLst>
      <p:ext uri="{BB962C8B-B14F-4D97-AF65-F5344CB8AC3E}">
        <p14:creationId xmlns:p14="http://schemas.microsoft.com/office/powerpoint/2010/main" val="367826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8A730736-59BC-F99A-3076-94B6632B7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058" b="77265"/>
          <a:stretch/>
        </p:blipFill>
        <p:spPr>
          <a:xfrm>
            <a:off x="512466" y="2273131"/>
            <a:ext cx="11416276" cy="342428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CB863F5-D989-0225-4941-964C4A38AC6D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 Exploration Part 2: Chemical-genetic screen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4055BE-E701-0196-EE3F-AD6603B52D7D}"/>
              </a:ext>
            </a:extLst>
          </p:cNvPr>
          <p:cNvSpPr txBox="1"/>
          <p:nvPr/>
        </p:nvSpPr>
        <p:spPr>
          <a:xfrm>
            <a:off x="6844656" y="6460317"/>
            <a:ext cx="540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from: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Jost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&amp; Chen et al., 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Molecular Cell </a:t>
            </a:r>
            <a:r>
              <a:rPr kumimoji="0" lang="en-US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2017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68:1</a:t>
            </a:r>
          </a:p>
        </p:txBody>
      </p:sp>
    </p:spTree>
    <p:extLst>
      <p:ext uri="{BB962C8B-B14F-4D97-AF65-F5344CB8AC3E}">
        <p14:creationId xmlns:p14="http://schemas.microsoft.com/office/powerpoint/2010/main" val="24311418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8A730736-59BC-F99A-3076-94B6632B7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058" b="77265"/>
          <a:stretch/>
        </p:blipFill>
        <p:spPr>
          <a:xfrm>
            <a:off x="576262" y="1325563"/>
            <a:ext cx="11416276" cy="342428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CB863F5-D989-0225-4941-964C4A38AC6D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 Exploration Part 2: Chemical-genetic screen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94E49A-FF3C-CBC9-5BDF-FD569396805B}"/>
              </a:ext>
            </a:extLst>
          </p:cNvPr>
          <p:cNvSpPr txBox="1"/>
          <p:nvPr/>
        </p:nvSpPr>
        <p:spPr>
          <a:xfrm>
            <a:off x="4235076" y="4670666"/>
            <a:ext cx="37218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Try it yourself!</a:t>
            </a:r>
          </a:p>
          <a:p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EF4A887-3F42-CA54-1600-A5E072FCC7A9}"/>
              </a:ext>
            </a:extLst>
          </p:cNvPr>
          <p:cNvSpPr txBox="1"/>
          <p:nvPr/>
        </p:nvSpPr>
        <p:spPr>
          <a:xfrm>
            <a:off x="2418657" y="5497562"/>
            <a:ext cx="95883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Open the </a:t>
            </a:r>
            <a:r>
              <a:rPr lang="en-US" sz="2400" dirty="0" err="1"/>
              <a:t>CRISPR_screen_analysis.ipynb</a:t>
            </a:r>
            <a:r>
              <a:rPr lang="en-US" sz="2400" dirty="0"/>
              <a:t> </a:t>
            </a:r>
            <a:r>
              <a:rPr lang="en-US" sz="2400" dirty="0" err="1"/>
              <a:t>Jupyter</a:t>
            </a:r>
            <a:r>
              <a:rPr lang="en-US" sz="2400" dirty="0"/>
              <a:t> notebook</a:t>
            </a:r>
          </a:p>
          <a:p>
            <a:r>
              <a:rPr lang="en-US" sz="2400" dirty="0"/>
              <a:t>There is a Binder link at the bottom of the </a:t>
            </a:r>
            <a:r>
              <a:rPr lang="en-US" sz="2400" dirty="0" err="1"/>
              <a:t>Github</a:t>
            </a:r>
            <a:r>
              <a:rPr lang="en-US" sz="2400" dirty="0"/>
              <a:t> repo:</a:t>
            </a:r>
          </a:p>
          <a:p>
            <a:r>
              <a:rPr lang="en-US" sz="2400" dirty="0" err="1"/>
              <a:t>github.com</a:t>
            </a:r>
            <a:r>
              <a:rPr lang="en-US" sz="2400" dirty="0"/>
              <a:t>/</a:t>
            </a:r>
            <a:r>
              <a:rPr lang="en-US" sz="2400" dirty="0" err="1"/>
              <a:t>nolanmaier</a:t>
            </a:r>
            <a:r>
              <a:rPr lang="en-US" sz="2400" dirty="0"/>
              <a:t>/2023_GeneticsBootcamp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551276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53F69-5CC9-F1DD-328F-C79D941AC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88" y="769052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Validation: Rigosertib binds tubulin and affects microtubule dynamics</a:t>
            </a:r>
          </a:p>
        </p:txBody>
      </p:sp>
      <p:pic>
        <p:nvPicPr>
          <p:cNvPr id="5" name="Picture 4" descr="Diagram, map&#10;&#10;Description automatically generated">
            <a:extLst>
              <a:ext uri="{FF2B5EF4-FFF2-40B4-BE49-F238E27FC236}">
                <a16:creationId xmlns:a16="http://schemas.microsoft.com/office/drawing/2014/main" id="{065B6B93-D3B3-7032-422A-D6F43D403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501" b="49653"/>
          <a:stretch/>
        </p:blipFill>
        <p:spPr>
          <a:xfrm>
            <a:off x="931688" y="2265437"/>
            <a:ext cx="4451169" cy="4470732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42200C27-0696-1BB9-8EFF-2D0CF24032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000"/>
          <a:stretch/>
        </p:blipFill>
        <p:spPr>
          <a:xfrm>
            <a:off x="5905081" y="2143606"/>
            <a:ext cx="5787887" cy="459256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457C469-C331-47CB-0E31-27DEE1E26888}"/>
              </a:ext>
            </a:extLst>
          </p:cNvPr>
          <p:cNvSpPr txBox="1">
            <a:spLocks/>
          </p:cNvSpPr>
          <p:nvPr/>
        </p:nvSpPr>
        <p:spPr>
          <a:xfrm>
            <a:off x="838200" y="-21768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 Exploration Part 2: Chemical-genetic screen</a:t>
            </a:r>
          </a:p>
        </p:txBody>
      </p:sp>
    </p:spTree>
    <p:extLst>
      <p:ext uri="{BB962C8B-B14F-4D97-AF65-F5344CB8AC3E}">
        <p14:creationId xmlns:p14="http://schemas.microsoft.com/office/powerpoint/2010/main" val="2377629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59B4-4196-2EE0-B9FE-5FE7504C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E84E-1FEE-1A56-B655-8883FEB1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Cells expressing CRISPR effector</a:t>
            </a:r>
          </a:p>
          <a:p>
            <a:r>
              <a:rPr lang="en-US" dirty="0"/>
              <a:t>sgRNA library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6C43489-7F54-B219-1F8B-E27ECCB336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1" r="53851" b="70647"/>
          <a:stretch/>
        </p:blipFill>
        <p:spPr>
          <a:xfrm>
            <a:off x="6468140" y="1998920"/>
            <a:ext cx="4781732" cy="194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344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A8C63-B089-096D-BE12-662E29C99B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8547"/>
            <a:ext cx="10515600" cy="4351338"/>
          </a:xfrm>
        </p:spPr>
        <p:txBody>
          <a:bodyPr/>
          <a:lstStyle/>
          <a:p>
            <a:r>
              <a:rPr lang="en-US" dirty="0"/>
              <a:t>Main Takeaways:</a:t>
            </a:r>
          </a:p>
          <a:p>
            <a:pPr lvl="1"/>
            <a:r>
              <a:rPr lang="en-US" dirty="0"/>
              <a:t>Genetic screens are hypothesis generators</a:t>
            </a:r>
          </a:p>
          <a:p>
            <a:pPr lvl="1"/>
            <a:r>
              <a:rPr lang="en-US" dirty="0"/>
              <a:t>Layering data from multiple screens can narrow down hypotheses</a:t>
            </a:r>
          </a:p>
          <a:p>
            <a:pPr lvl="1"/>
            <a:r>
              <a:rPr lang="en-US" dirty="0"/>
              <a:t>Validation is always necessary to address a particular hypothesis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99581C8-FF0A-92C0-917C-8849761C9324}"/>
              </a:ext>
            </a:extLst>
          </p:cNvPr>
          <p:cNvSpPr txBox="1">
            <a:spLocks/>
          </p:cNvSpPr>
          <p:nvPr/>
        </p:nvSpPr>
        <p:spPr>
          <a:xfrm>
            <a:off x="838200" y="1245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Data Exploration Part 2: Chemical-genetic screen</a:t>
            </a:r>
          </a:p>
        </p:txBody>
      </p:sp>
    </p:spTree>
    <p:extLst>
      <p:ext uri="{BB962C8B-B14F-4D97-AF65-F5344CB8AC3E}">
        <p14:creationId xmlns:p14="http://schemas.microsoft.com/office/powerpoint/2010/main" val="913026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59B4-4196-2EE0-B9FE-5FE7504C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89178"/>
            <a:ext cx="10515600" cy="1325563"/>
          </a:xfrm>
        </p:spPr>
        <p:txBody>
          <a:bodyPr/>
          <a:lstStyle/>
          <a:p>
            <a:r>
              <a:rPr lang="en-US" dirty="0"/>
              <a:t>Components of a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E84E-1FEE-1A56-B655-8883FEB1E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81761" y="2863166"/>
            <a:ext cx="5225902" cy="4351338"/>
          </a:xfrm>
        </p:spPr>
        <p:txBody>
          <a:bodyPr/>
          <a:lstStyle/>
          <a:p>
            <a:pPr marL="457200" lvl="1" indent="0">
              <a:buNone/>
            </a:pPr>
            <a:r>
              <a:rPr lang="en-US" dirty="0"/>
              <a:t>Finding rules for active sgRNA design is an open-area of research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52AFC68-E6F0-F67A-EA76-F3B3AAD902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551"/>
          <a:stretch/>
        </p:blipFill>
        <p:spPr>
          <a:xfrm>
            <a:off x="4944140" y="976515"/>
            <a:ext cx="7503042" cy="58814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37E5C50-811A-6158-6391-939CD4D91CC7}"/>
              </a:ext>
            </a:extLst>
          </p:cNvPr>
          <p:cNvSpPr txBox="1"/>
          <p:nvPr/>
        </p:nvSpPr>
        <p:spPr>
          <a:xfrm>
            <a:off x="176649" y="6488668"/>
            <a:ext cx="4422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 from: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Horlbeck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et al., </a:t>
            </a:r>
            <a:r>
              <a:rPr kumimoji="0" lang="en-US" sz="180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eLife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2016</a:t>
            </a:r>
            <a:r>
              <a:rPr kumimoji="0" lang="en-US" sz="180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e19760</a:t>
            </a:r>
          </a:p>
        </p:txBody>
      </p:sp>
    </p:spTree>
    <p:extLst>
      <p:ext uri="{BB962C8B-B14F-4D97-AF65-F5344CB8AC3E}">
        <p14:creationId xmlns:p14="http://schemas.microsoft.com/office/powerpoint/2010/main" val="2043272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9B26042E-1CDE-E713-93A0-371FA466B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7999" y="1729982"/>
            <a:ext cx="6841732" cy="4985616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6336040-5E3E-E77E-9EC4-79CDDB604554}"/>
              </a:ext>
            </a:extLst>
          </p:cNvPr>
          <p:cNvSpPr txBox="1">
            <a:spLocks/>
          </p:cNvSpPr>
          <p:nvPr/>
        </p:nvSpPr>
        <p:spPr>
          <a:xfrm>
            <a:off x="0" y="-8917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Components of a screen</a:t>
            </a:r>
            <a:endParaRPr lang="en-US" dirty="0"/>
          </a:p>
        </p:txBody>
      </p:sp>
      <p:pic>
        <p:nvPicPr>
          <p:cNvPr id="1026" name="Picture 2" descr="Addgene: Homepage">
            <a:extLst>
              <a:ext uri="{FF2B5EF4-FFF2-40B4-BE49-F238E27FC236}">
                <a16:creationId xmlns:a16="http://schemas.microsoft.com/office/drawing/2014/main" id="{B454FCE3-1BC9-511F-EDB1-2F47BBEE5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7999" y="1236385"/>
            <a:ext cx="2630820" cy="493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B79F16E-B207-988F-E727-3E5249DA1DEC}"/>
              </a:ext>
            </a:extLst>
          </p:cNvPr>
          <p:cNvSpPr txBox="1">
            <a:spLocks/>
          </p:cNvSpPr>
          <p:nvPr/>
        </p:nvSpPr>
        <p:spPr>
          <a:xfrm>
            <a:off x="-281762" y="2863166"/>
            <a:ext cx="55076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/>
              <a:t>Libraries exist for many common research organisms</a:t>
            </a:r>
          </a:p>
        </p:txBody>
      </p:sp>
    </p:spTree>
    <p:extLst>
      <p:ext uri="{BB962C8B-B14F-4D97-AF65-F5344CB8AC3E}">
        <p14:creationId xmlns:p14="http://schemas.microsoft.com/office/powerpoint/2010/main" val="3578817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59B4-4196-2EE0-B9FE-5FE7504C7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a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E84E-1FEE-1A56-B655-8883FEB1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Cells expressing CRISPR effector</a:t>
            </a:r>
          </a:p>
          <a:p>
            <a:r>
              <a:rPr lang="en-US" dirty="0"/>
              <a:t>sgRNA library</a:t>
            </a:r>
          </a:p>
          <a:p>
            <a:r>
              <a:rPr lang="en-US" dirty="0"/>
              <a:t>Selective pressure</a:t>
            </a:r>
          </a:p>
          <a:p>
            <a:pPr lvl="1"/>
            <a:r>
              <a:rPr lang="en-US" dirty="0"/>
              <a:t>Growth? Drug Sensitivity? FACS reporter?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6C43489-7F54-B219-1F8B-E27ECCB336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83" t="29235" b="38772"/>
          <a:stretch/>
        </p:blipFill>
        <p:spPr>
          <a:xfrm>
            <a:off x="7389627" y="2737884"/>
            <a:ext cx="4359349" cy="187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428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55668"/>
            <a:ext cx="10515600" cy="1325563"/>
          </a:xfrm>
        </p:spPr>
        <p:txBody>
          <a:bodyPr/>
          <a:lstStyle/>
          <a:p>
            <a:r>
              <a:rPr lang="en-US" dirty="0"/>
              <a:t>Genome-wide library or </a:t>
            </a:r>
            <a:r>
              <a:rPr lang="en-US" dirty="0" err="1"/>
              <a:t>sublibrary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310254"/>
            <a:ext cx="7886700" cy="1082991"/>
          </a:xfrm>
        </p:spPr>
        <p:txBody>
          <a:bodyPr>
            <a:normAutofit/>
          </a:bodyPr>
          <a:lstStyle/>
          <a:p>
            <a:r>
              <a:rPr lang="en-US" sz="2200"/>
              <a:t>key consideration is coverage, i.e. how many cells are maintained per sgRNA. We usually aim for 1000x to ensure robust results.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BE631-1D2E-4027-A09A-138021FE9ED0}"/>
              </a:ext>
            </a:extLst>
          </p:cNvPr>
          <p:cNvSpPr txBox="1">
            <a:spLocks/>
          </p:cNvSpPr>
          <p:nvPr/>
        </p:nvSpPr>
        <p:spPr>
          <a:xfrm>
            <a:off x="2152650" y="4721302"/>
            <a:ext cx="7886700" cy="1954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with improved protocols, we can reduce coverage to 500x in many instances, with minimal decrease in signal</a:t>
            </a:r>
          </a:p>
          <a:p>
            <a:r>
              <a:rPr lang="en-US" sz="2400"/>
              <a:t>if you can create a list of relevant genes for a question, using sublibraries with sgRNAs targeting only these genes can reduce workload and enable screens of many conditions in parallel</a:t>
            </a:r>
            <a:endParaRPr lang="en-US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6F1FA2-3DF7-46F6-A5E6-3543DDCA2992}"/>
              </a:ext>
            </a:extLst>
          </p:cNvPr>
          <p:cNvSpPr txBox="1"/>
          <p:nvPr/>
        </p:nvSpPr>
        <p:spPr>
          <a:xfrm>
            <a:off x="3708935" y="2419505"/>
            <a:ext cx="9808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/>
              <a:t># genes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F73EB-67C8-4E65-95D0-2593F2FC052F}"/>
              </a:ext>
            </a:extLst>
          </p:cNvPr>
          <p:cNvSpPr txBox="1"/>
          <p:nvPr/>
        </p:nvSpPr>
        <p:spPr>
          <a:xfrm>
            <a:off x="5362877" y="2421155"/>
            <a:ext cx="8980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20,000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AC94F8-E9DE-4A58-9BF4-1589E8A82F90}"/>
              </a:ext>
            </a:extLst>
          </p:cNvPr>
          <p:cNvSpPr txBox="1"/>
          <p:nvPr/>
        </p:nvSpPr>
        <p:spPr>
          <a:xfrm>
            <a:off x="2565993" y="2768043"/>
            <a:ext cx="21237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/>
              <a:t># sgRNAs per gene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B6371D-42DD-471F-A634-04F01347B6A8}"/>
              </a:ext>
            </a:extLst>
          </p:cNvPr>
          <p:cNvSpPr txBox="1"/>
          <p:nvPr/>
        </p:nvSpPr>
        <p:spPr>
          <a:xfrm>
            <a:off x="5362876" y="2768043"/>
            <a:ext cx="4443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10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815C82-2C0F-4801-932B-EB148176A05F}"/>
              </a:ext>
            </a:extLst>
          </p:cNvPr>
          <p:cNvSpPr txBox="1"/>
          <p:nvPr/>
        </p:nvSpPr>
        <p:spPr>
          <a:xfrm>
            <a:off x="2719371" y="3116580"/>
            <a:ext cx="1970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/>
              <a:t># cells per sgRNA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C4E733-5D9E-4992-B9BC-24DE1EF763C1}"/>
              </a:ext>
            </a:extLst>
          </p:cNvPr>
          <p:cNvSpPr txBox="1"/>
          <p:nvPr/>
        </p:nvSpPr>
        <p:spPr>
          <a:xfrm>
            <a:off x="5362877" y="3116580"/>
            <a:ext cx="7681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1,000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1E9553-4B44-418E-967D-52FF4097FF2D}"/>
              </a:ext>
            </a:extLst>
          </p:cNvPr>
          <p:cNvSpPr txBox="1"/>
          <p:nvPr/>
        </p:nvSpPr>
        <p:spPr>
          <a:xfrm>
            <a:off x="2458273" y="3652818"/>
            <a:ext cx="22315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/>
              <a:t># cells in the screen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84EED3-FA6E-495E-8A07-189E0D5BE436}"/>
              </a:ext>
            </a:extLst>
          </p:cNvPr>
          <p:cNvSpPr txBox="1"/>
          <p:nvPr/>
        </p:nvSpPr>
        <p:spPr>
          <a:xfrm>
            <a:off x="5369035" y="3652818"/>
            <a:ext cx="13580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200 Million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E9F118-C111-48D7-9C23-EA3D98CBC9ED}"/>
              </a:ext>
            </a:extLst>
          </p:cNvPr>
          <p:cNvSpPr txBox="1"/>
          <p:nvPr/>
        </p:nvSpPr>
        <p:spPr>
          <a:xfrm>
            <a:off x="7502221" y="2222377"/>
            <a:ext cx="15456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/>
              <a:t>This is a lot!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27CAB90-AA35-4A3D-98D9-BA414376D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091" y="2731062"/>
            <a:ext cx="1574157" cy="1371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D5A7408-839F-42F7-9193-6772AD3F8C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5689" y="2613152"/>
            <a:ext cx="1342663" cy="158573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6535DC7-7526-4346-9BAF-059FED572EAE}"/>
              </a:ext>
            </a:extLst>
          </p:cNvPr>
          <p:cNvCxnSpPr/>
          <p:nvPr/>
        </p:nvCxnSpPr>
        <p:spPr>
          <a:xfrm>
            <a:off x="2458273" y="3597408"/>
            <a:ext cx="4105561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5024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059B4-4196-2EE0-B9FE-5FE7504C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940" y="255181"/>
            <a:ext cx="10515600" cy="1325563"/>
          </a:xfrm>
        </p:spPr>
        <p:txBody>
          <a:bodyPr/>
          <a:lstStyle/>
          <a:p>
            <a:r>
              <a:rPr lang="en-US" dirty="0"/>
              <a:t>Components of a screen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4E84E-1FEE-1A56-B655-8883FEB1E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940" y="1715681"/>
            <a:ext cx="10515600" cy="4351338"/>
          </a:xfrm>
        </p:spPr>
        <p:txBody>
          <a:bodyPr/>
          <a:lstStyle/>
          <a:p>
            <a:r>
              <a:rPr lang="en-US" dirty="0"/>
              <a:t>Cells expressing CRISPR effector</a:t>
            </a:r>
          </a:p>
          <a:p>
            <a:r>
              <a:rPr lang="en-US" dirty="0"/>
              <a:t>sgRNA library</a:t>
            </a:r>
          </a:p>
          <a:p>
            <a:r>
              <a:rPr lang="en-US" dirty="0"/>
              <a:t>Selective pressure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6C43489-7F54-B219-1F8B-E27ECCB33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8870" y="1283032"/>
            <a:ext cx="6873130" cy="531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96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7C4C8-A9DB-6BBC-650E-282FBB5AB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prep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86E9714-64E2-9B24-D240-02190AED3D6D}"/>
              </a:ext>
            </a:extLst>
          </p:cNvPr>
          <p:cNvGrpSpPr/>
          <p:nvPr/>
        </p:nvGrpSpPr>
        <p:grpSpPr>
          <a:xfrm>
            <a:off x="3657917" y="2501962"/>
            <a:ext cx="6934632" cy="369333"/>
            <a:chOff x="1487473" y="2924293"/>
            <a:chExt cx="6934632" cy="36933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FBC186E-4F44-FE86-89FE-F49EC07C5BC3}"/>
                </a:ext>
              </a:extLst>
            </p:cNvPr>
            <p:cNvCxnSpPr>
              <a:cxnSpLocks/>
            </p:cNvCxnSpPr>
            <p:nvPr/>
          </p:nvCxnSpPr>
          <p:spPr>
            <a:xfrm>
              <a:off x="1487473" y="3108960"/>
              <a:ext cx="693463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216EDB3-C9E4-3480-7A94-D2B9CFE33248}"/>
                </a:ext>
              </a:extLst>
            </p:cNvPr>
            <p:cNvSpPr txBox="1"/>
            <p:nvPr/>
          </p:nvSpPr>
          <p:spPr>
            <a:xfrm>
              <a:off x="1694046" y="2924294"/>
              <a:ext cx="1434164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U6 promoter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1EF01FC-F281-28E4-2228-62CCEE4D3833}"/>
                </a:ext>
              </a:extLst>
            </p:cNvPr>
            <p:cNvSpPr txBox="1"/>
            <p:nvPr/>
          </p:nvSpPr>
          <p:spPr>
            <a:xfrm>
              <a:off x="3128210" y="2924294"/>
              <a:ext cx="808523" cy="369332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sgRNA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7E3B52-A8EF-2024-7F9D-BBE02FD2957B}"/>
                </a:ext>
              </a:extLst>
            </p:cNvPr>
            <p:cNvSpPr txBox="1"/>
            <p:nvPr/>
          </p:nvSpPr>
          <p:spPr>
            <a:xfrm>
              <a:off x="3936732" y="2924294"/>
              <a:ext cx="1636289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constant region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AAD868-9C08-8DD3-3707-CD78BC3D5086}"/>
                </a:ext>
              </a:extLst>
            </p:cNvPr>
            <p:cNvSpPr txBox="1"/>
            <p:nvPr/>
          </p:nvSpPr>
          <p:spPr>
            <a:xfrm>
              <a:off x="5784782" y="2924293"/>
              <a:ext cx="2290814" cy="36933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other vector elements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A47390C-4307-F15E-6807-83D18BDFC30F}"/>
              </a:ext>
            </a:extLst>
          </p:cNvPr>
          <p:cNvGrpSpPr/>
          <p:nvPr/>
        </p:nvGrpSpPr>
        <p:grpSpPr>
          <a:xfrm>
            <a:off x="3657917" y="2972687"/>
            <a:ext cx="6934632" cy="369333"/>
            <a:chOff x="1487473" y="3395018"/>
            <a:chExt cx="6934632" cy="369333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56C52F3-3597-4D3F-E694-CC8103E547FE}"/>
                </a:ext>
              </a:extLst>
            </p:cNvPr>
            <p:cNvCxnSpPr>
              <a:cxnSpLocks/>
            </p:cNvCxnSpPr>
            <p:nvPr/>
          </p:nvCxnSpPr>
          <p:spPr>
            <a:xfrm>
              <a:off x="1487473" y="3579685"/>
              <a:ext cx="693463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D7F56B9-9FB5-2B93-1D2B-A3031B20189B}"/>
                </a:ext>
              </a:extLst>
            </p:cNvPr>
            <p:cNvSpPr txBox="1"/>
            <p:nvPr/>
          </p:nvSpPr>
          <p:spPr>
            <a:xfrm>
              <a:off x="1694046" y="3395019"/>
              <a:ext cx="1434164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U6 promoter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0B2A30E-F22F-5E14-E74C-CE96F552D74E}"/>
                </a:ext>
              </a:extLst>
            </p:cNvPr>
            <p:cNvSpPr txBox="1"/>
            <p:nvPr/>
          </p:nvSpPr>
          <p:spPr>
            <a:xfrm>
              <a:off x="3128210" y="3395019"/>
              <a:ext cx="808523" cy="36933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/>
                <a:t>sgRNA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525F85-AD42-B0BD-6617-2D48A7C5CCE0}"/>
                </a:ext>
              </a:extLst>
            </p:cNvPr>
            <p:cNvSpPr txBox="1"/>
            <p:nvPr/>
          </p:nvSpPr>
          <p:spPr>
            <a:xfrm>
              <a:off x="3936732" y="3395019"/>
              <a:ext cx="1636289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constant region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C4C6AF6-0B3D-8716-CA01-E08577241F98}"/>
                </a:ext>
              </a:extLst>
            </p:cNvPr>
            <p:cNvSpPr txBox="1"/>
            <p:nvPr/>
          </p:nvSpPr>
          <p:spPr>
            <a:xfrm>
              <a:off x="5784782" y="3395018"/>
              <a:ext cx="2290814" cy="36933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other vector elements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038003B-44B5-8EEF-E745-9A274DB1CCDF}"/>
              </a:ext>
            </a:extLst>
          </p:cNvPr>
          <p:cNvGrpSpPr/>
          <p:nvPr/>
        </p:nvGrpSpPr>
        <p:grpSpPr>
          <a:xfrm>
            <a:off x="3657917" y="3439511"/>
            <a:ext cx="6934632" cy="369333"/>
            <a:chOff x="1487473" y="3861842"/>
            <a:chExt cx="6934632" cy="3693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C16CAF-E1E9-29D2-8A90-5C5D940AA1F8}"/>
                </a:ext>
              </a:extLst>
            </p:cNvPr>
            <p:cNvCxnSpPr>
              <a:cxnSpLocks/>
            </p:cNvCxnSpPr>
            <p:nvPr/>
          </p:nvCxnSpPr>
          <p:spPr>
            <a:xfrm>
              <a:off x="1487473" y="4046509"/>
              <a:ext cx="6934632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6EA189-A632-CEAE-F12C-B44C37B089D5}"/>
                </a:ext>
              </a:extLst>
            </p:cNvPr>
            <p:cNvSpPr txBox="1"/>
            <p:nvPr/>
          </p:nvSpPr>
          <p:spPr>
            <a:xfrm>
              <a:off x="1694046" y="3861843"/>
              <a:ext cx="1434164" cy="369332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U6 promoter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EFCA00C-2E7E-DB47-EFD5-819942CDBB07}"/>
                </a:ext>
              </a:extLst>
            </p:cNvPr>
            <p:cNvSpPr txBox="1"/>
            <p:nvPr/>
          </p:nvSpPr>
          <p:spPr>
            <a:xfrm>
              <a:off x="3128210" y="3861843"/>
              <a:ext cx="808523" cy="369332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sgRNA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7AB7590-C8FB-DF08-EE15-B52C5D3B9853}"/>
                </a:ext>
              </a:extLst>
            </p:cNvPr>
            <p:cNvSpPr txBox="1"/>
            <p:nvPr/>
          </p:nvSpPr>
          <p:spPr>
            <a:xfrm>
              <a:off x="3936732" y="3861843"/>
              <a:ext cx="1636289" cy="369332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constant region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75CE84D-1A5F-8F8C-C234-B7013AD2E849}"/>
                </a:ext>
              </a:extLst>
            </p:cNvPr>
            <p:cNvSpPr txBox="1"/>
            <p:nvPr/>
          </p:nvSpPr>
          <p:spPr>
            <a:xfrm>
              <a:off x="5784782" y="3861842"/>
              <a:ext cx="2290814" cy="36933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other vector elements</a:t>
              </a: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BE8BE1FA-C62B-A1FD-2159-DFDE4B84E2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63" t="28536" r="2364" b="41255"/>
          <a:stretch/>
        </p:blipFill>
        <p:spPr>
          <a:xfrm>
            <a:off x="5895030" y="365125"/>
            <a:ext cx="1694828" cy="1325563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4ECDCE8-D1C4-06C5-B929-7DB11468AD61}"/>
              </a:ext>
            </a:extLst>
          </p:cNvPr>
          <p:cNvCxnSpPr/>
          <p:nvPr/>
        </p:nvCxnSpPr>
        <p:spPr>
          <a:xfrm>
            <a:off x="6742444" y="1713475"/>
            <a:ext cx="0" cy="6545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B43703B-4B04-89AB-82B7-0FD4F1614E79}"/>
              </a:ext>
            </a:extLst>
          </p:cNvPr>
          <p:cNvSpPr txBox="1"/>
          <p:nvPr/>
        </p:nvSpPr>
        <p:spPr>
          <a:xfrm>
            <a:off x="6872013" y="1856068"/>
            <a:ext cx="2166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genomic DNA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FE0C63C-89FA-7E23-62AC-EF67452F512D}"/>
              </a:ext>
            </a:extLst>
          </p:cNvPr>
          <p:cNvGrpSpPr/>
          <p:nvPr/>
        </p:nvGrpSpPr>
        <p:grpSpPr>
          <a:xfrm>
            <a:off x="4573202" y="2328563"/>
            <a:ext cx="731520" cy="137160"/>
            <a:chOff x="2117558" y="2557914"/>
            <a:chExt cx="731520" cy="13716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604A1F4-5163-EA46-5F3A-D5310247178F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15AAE5E5-91FF-5176-7288-413E6C646723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365BB4B-A104-6CFE-9376-684F7FED5FF3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22BCA70-A9E4-54C1-3095-E5BBC2772E09}"/>
              </a:ext>
            </a:extLst>
          </p:cNvPr>
          <p:cNvGrpSpPr/>
          <p:nvPr/>
        </p:nvGrpSpPr>
        <p:grpSpPr>
          <a:xfrm flipH="1" flipV="1">
            <a:off x="6097718" y="2900207"/>
            <a:ext cx="731520" cy="137160"/>
            <a:chOff x="2117558" y="2557914"/>
            <a:chExt cx="731520" cy="137160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38CB907-78EB-3F0E-07D5-3B2AA2468DC7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25456B6-A686-053D-6ABB-BF385E236BE4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6042CFE-A6A2-4412-97B1-6EC9391721C5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6B85CB-7DA6-E3AE-2518-025B86784B9D}"/>
              </a:ext>
            </a:extLst>
          </p:cNvPr>
          <p:cNvGrpSpPr/>
          <p:nvPr/>
        </p:nvGrpSpPr>
        <p:grpSpPr>
          <a:xfrm flipH="1" flipV="1">
            <a:off x="6097718" y="3388417"/>
            <a:ext cx="731520" cy="137160"/>
            <a:chOff x="2117558" y="2557914"/>
            <a:chExt cx="731520" cy="137160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FFBC40A-9136-AA07-D5A7-FB303730A280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EE5F98E-3B0B-ACC5-DC81-AFB03570AA93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8609319-C994-D2F3-B0A5-D04BFE9E1A73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D45D6AA5-27B2-28B8-FDDB-9D08CC022BF3}"/>
              </a:ext>
            </a:extLst>
          </p:cNvPr>
          <p:cNvGrpSpPr/>
          <p:nvPr/>
        </p:nvGrpSpPr>
        <p:grpSpPr>
          <a:xfrm>
            <a:off x="4573202" y="3273439"/>
            <a:ext cx="731520" cy="137160"/>
            <a:chOff x="2117558" y="2557914"/>
            <a:chExt cx="731520" cy="137160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40C4D71-AC28-4B66-1052-D42ABCB90BB5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CB031F4-D3C0-A844-F2BE-59BCB7C3F002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304D510-01CE-BD53-273F-E8704B058448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D0EC4C4-0F54-5D95-05D7-6D4B3E0C3CBF}"/>
              </a:ext>
            </a:extLst>
          </p:cNvPr>
          <p:cNvGrpSpPr/>
          <p:nvPr/>
        </p:nvGrpSpPr>
        <p:grpSpPr>
          <a:xfrm flipH="1" flipV="1">
            <a:off x="6097718" y="3845083"/>
            <a:ext cx="731520" cy="137160"/>
            <a:chOff x="2117558" y="2557914"/>
            <a:chExt cx="731520" cy="137160"/>
          </a:xfrm>
        </p:grpSpPr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775B2C7-1F12-1D18-194E-C6D6B0F1F96F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BB59D48-1ADA-360D-90DF-404B5F3341DD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04A27FC-93C7-5062-A01A-8A5A89C4C242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150B4AC-FF57-B538-3FB8-3F087501E480}"/>
              </a:ext>
            </a:extLst>
          </p:cNvPr>
          <p:cNvCxnSpPr/>
          <p:nvPr/>
        </p:nvCxnSpPr>
        <p:spPr>
          <a:xfrm>
            <a:off x="6742444" y="4123300"/>
            <a:ext cx="0" cy="6545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D6A0784-2ED0-BC85-E7F6-EB0C82BD3FDC}"/>
              </a:ext>
            </a:extLst>
          </p:cNvPr>
          <p:cNvSpPr txBox="1"/>
          <p:nvPr/>
        </p:nvSpPr>
        <p:spPr>
          <a:xfrm>
            <a:off x="6872013" y="4112281"/>
            <a:ext cx="32755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PCR amplify sgRNA cassettes and</a:t>
            </a:r>
          </a:p>
          <a:p>
            <a:r>
              <a:rPr lang="en-US"/>
              <a:t>append Illumina adapters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C9D37E-81AA-DFA8-43FE-7F6CCF9D88A8}"/>
              </a:ext>
            </a:extLst>
          </p:cNvPr>
          <p:cNvSpPr txBox="1"/>
          <p:nvPr/>
        </p:nvSpPr>
        <p:spPr>
          <a:xfrm>
            <a:off x="5060676" y="4800884"/>
            <a:ext cx="3363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Illumina sequencing</a:t>
            </a:r>
          </a:p>
          <a:p>
            <a:pPr algn="ctr"/>
            <a:r>
              <a:rPr lang="en-US"/>
              <a:t>(depth = ~0.7-1x screen coverage)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78425BA-0285-7EDC-C3DB-3023D439E642}"/>
              </a:ext>
            </a:extLst>
          </p:cNvPr>
          <p:cNvGrpSpPr/>
          <p:nvPr/>
        </p:nvGrpSpPr>
        <p:grpSpPr>
          <a:xfrm>
            <a:off x="4527482" y="2809681"/>
            <a:ext cx="731520" cy="137160"/>
            <a:chOff x="2117558" y="2557914"/>
            <a:chExt cx="731520" cy="13716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4AE3FC2-AB30-85D0-C5D0-FCECAD3089E7}"/>
                </a:ext>
              </a:extLst>
            </p:cNvPr>
            <p:cNvCxnSpPr/>
            <p:nvPr/>
          </p:nvCxnSpPr>
          <p:spPr>
            <a:xfrm>
              <a:off x="2483318" y="2695074"/>
              <a:ext cx="365760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22DAB89-0E2B-6465-315E-2C673262A36F}"/>
                </a:ext>
              </a:extLst>
            </p:cNvPr>
            <p:cNvCxnSpPr/>
            <p:nvPr/>
          </p:nvCxnSpPr>
          <p:spPr>
            <a:xfrm>
              <a:off x="2803358" y="2649354"/>
              <a:ext cx="45720" cy="4572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DE623DF-480A-20EC-92E3-29D2017C5B47}"/>
                </a:ext>
              </a:extLst>
            </p:cNvPr>
            <p:cNvCxnSpPr/>
            <p:nvPr/>
          </p:nvCxnSpPr>
          <p:spPr>
            <a:xfrm>
              <a:off x="2117558" y="2557914"/>
              <a:ext cx="365760" cy="13716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3728BBC7-CA82-78CF-642F-C88F312502A9}"/>
              </a:ext>
            </a:extLst>
          </p:cNvPr>
          <p:cNvSpPr txBox="1"/>
          <p:nvPr/>
        </p:nvSpPr>
        <p:spPr>
          <a:xfrm>
            <a:off x="3234682" y="5627957"/>
            <a:ext cx="7011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/>
              <a:t>Critical: genomic DNA extraction and PCR need to be efficient to maintain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3894805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46" grpId="0"/>
      <p:bldP spid="47" grpId="0"/>
      <p:bldP spid="52" grpId="0"/>
    </p:bldLst>
  </p:timing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2424</TotalTime>
  <Words>1064</Words>
  <Application>Microsoft Macintosh PowerPoint</Application>
  <PresentationFormat>Widescreen</PresentationFormat>
  <Paragraphs>160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Office Theme 2013 - 2022</vt:lpstr>
      <vt:lpstr>Genetics Bootcamp: CRISPR screens in mammalian cells</vt:lpstr>
      <vt:lpstr>Components of a screen</vt:lpstr>
      <vt:lpstr>Components of a screen</vt:lpstr>
      <vt:lpstr>Components of a screen</vt:lpstr>
      <vt:lpstr>PowerPoint Presentation</vt:lpstr>
      <vt:lpstr>Components of a screen</vt:lpstr>
      <vt:lpstr>Genome-wide library or sublibrary?</vt:lpstr>
      <vt:lpstr>Components of a screen</vt:lpstr>
      <vt:lpstr>Library prep</vt:lpstr>
      <vt:lpstr>Illumina Sequencing Technology</vt:lpstr>
      <vt:lpstr>Data Processing </vt:lpstr>
      <vt:lpstr>Data Processing Step 1: Convert sequence data to sgRNA counts</vt:lpstr>
      <vt:lpstr>Data Processing Step 1: Convert sequence data to sgRNA counts</vt:lpstr>
      <vt:lpstr>Data Processing Step 1: Convert sequence data to sgRNA counts</vt:lpstr>
      <vt:lpstr>Data Processing Step 1: Convert sequence data to sgRNA counts</vt:lpstr>
      <vt:lpstr>Data Processing Step 1: Convert sequence data to sgRNA counts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Exploration Part 1: Growth screen</vt:lpstr>
      <vt:lpstr>Data Exploration Part 1: Growth screen</vt:lpstr>
      <vt:lpstr>PowerPoint Presentation</vt:lpstr>
      <vt:lpstr>Data Exploration Part 2: Chemical-genetic screen</vt:lpstr>
      <vt:lpstr>PowerPoint Presentation</vt:lpstr>
      <vt:lpstr>PowerPoint Presentation</vt:lpstr>
      <vt:lpstr>PowerPoint Presentation</vt:lpstr>
      <vt:lpstr>Validation: Rigosertib binds tubulin and affects microtubule dynamics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Maier, Nolan</dc:creator>
  <cp:lastModifiedBy>Maier, Nolan</cp:lastModifiedBy>
  <cp:revision>19</cp:revision>
  <dcterms:created xsi:type="dcterms:W3CDTF">2022-12-20T18:53:26Z</dcterms:created>
  <dcterms:modified xsi:type="dcterms:W3CDTF">2023-01-09T20:45:54Z</dcterms:modified>
</cp:coreProperties>
</file>

<file path=docProps/thumbnail.jpeg>
</file>